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21"/>
  </p:notesMasterIdLst>
  <p:sldIdLst>
    <p:sldId id="859" r:id="rId2"/>
    <p:sldId id="860" r:id="rId3"/>
    <p:sldId id="861" r:id="rId4"/>
    <p:sldId id="862" r:id="rId5"/>
    <p:sldId id="863" r:id="rId6"/>
    <p:sldId id="864" r:id="rId7"/>
    <p:sldId id="865" r:id="rId8"/>
    <p:sldId id="866" r:id="rId9"/>
    <p:sldId id="867" r:id="rId10"/>
    <p:sldId id="868" r:id="rId11"/>
    <p:sldId id="869" r:id="rId12"/>
    <p:sldId id="870" r:id="rId13"/>
    <p:sldId id="871" r:id="rId14"/>
    <p:sldId id="872" r:id="rId15"/>
    <p:sldId id="873" r:id="rId16"/>
    <p:sldId id="874" r:id="rId17"/>
    <p:sldId id="875" r:id="rId18"/>
    <p:sldId id="876" r:id="rId19"/>
    <p:sldId id="877" r:id="rId20"/>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8F6FD"/>
    <a:srgbClr val="39B97A"/>
    <a:srgbClr val="1EB26A"/>
    <a:srgbClr val="E3F2E7"/>
    <a:srgbClr val="FF0000"/>
    <a:srgbClr val="8DC369"/>
    <a:srgbClr val="009900"/>
    <a:srgbClr val="62812B"/>
    <a:srgbClr val="A0C83C"/>
    <a:srgbClr val="006C4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14" autoAdjust="0"/>
    <p:restoredTop sz="94606" autoAdjust="0"/>
  </p:normalViewPr>
  <p:slideViewPr>
    <p:cSldViewPr>
      <p:cViewPr varScale="1">
        <p:scale>
          <a:sx n="111" d="100"/>
          <a:sy n="111" d="100"/>
        </p:scale>
        <p:origin x="510" y="126"/>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2025/9/13</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extLst>
      <p:ext uri="{BB962C8B-B14F-4D97-AF65-F5344CB8AC3E}">
        <p14:creationId xmlns:p14="http://schemas.microsoft.com/office/powerpoint/2010/main" val="2634688607"/>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923330"/>
          </a:xfrm>
        </p:spPr>
        <p:txBody>
          <a:bodyPr wrap="square">
            <a:spAutoFit/>
          </a:bodyPr>
          <a:lstStyle>
            <a:lvl1pPr marL="0" indent="0" algn="just">
              <a:lnSpc>
                <a:spcPct val="150000"/>
              </a:lnSpc>
              <a:spcBef>
                <a:spcPts val="0"/>
              </a:spcBef>
              <a:buFontTx/>
              <a:buNone/>
              <a:tabLst>
                <a:tab pos="5645150" algn="l"/>
                <a:tab pos="9862820" algn="l"/>
              </a:tabLst>
              <a:defRPr sz="36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6" name="文本框 5"/>
          <p:cNvSpPr txBox="1"/>
          <p:nvPr userDrawn="1"/>
        </p:nvSpPr>
        <p:spPr>
          <a:xfrm>
            <a:off x="4295006" y="-27384"/>
            <a:ext cx="7632848"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实验班 英语完形填空与阅读理解 八年级</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2025/9/13</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1.xml"/><Relationship Id="rId5" Type="http://schemas.openxmlformats.org/officeDocument/2006/relationships/image" Target="../media/image9.png"/><Relationship Id="rId4" Type="http://schemas.openxmlformats.org/officeDocument/2006/relationships/image" Target="../media/image8.png"/></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334327" y="1927107"/>
            <a:ext cx="11523345" cy="1338828"/>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第四部分</a:t>
            </a: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　实战演练篇</a:t>
            </a:r>
            <a:endParaRPr lang="en-US" altLang="zh-CN" sz="5400" dirty="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6" name="文本框 5"/>
          <p:cNvSpPr txBox="1"/>
          <p:nvPr/>
        </p:nvSpPr>
        <p:spPr>
          <a:xfrm>
            <a:off x="334327" y="3223251"/>
            <a:ext cx="11523345" cy="1069845"/>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4800" b="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实战训练</a:t>
            </a:r>
            <a:r>
              <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　</a:t>
            </a:r>
            <a:r>
              <a:rPr lang="en-US" altLang="zh-CN" sz="4800" b="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3</a:t>
            </a:r>
            <a:endPar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4247317"/>
          </a:xfrm>
        </p:spPr>
        <p:txBody>
          <a:bodyPr/>
          <a:lstStyle/>
          <a:p>
            <a:pPr hangingPunct="0">
              <a:spcAft>
                <a:spcPts val="0"/>
              </a:spcAft>
            </a:pP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细节理解题。根据第二段中的</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12306 serves over 700 million users and handles more than 50 billion daily visits</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12306</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为超过</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7</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亿用户提供服务</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在最繁忙的时候每天处理超过</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500</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亿的访问量</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可知，这些数字突出了</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12306</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平台用户规模庞大。故选</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67856828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5078313"/>
          </a:xfrm>
        </p:spPr>
        <p:txBody>
          <a:bodyPr/>
          <a:lstStyle/>
          <a:p>
            <a:pPr hangingPunct="0">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did Shan do when the system broke down in 2012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She asked other teams for help.</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 She limited the number of tickets for sale.</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She waited for the system to work again by itself.</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 She worked hard with her team to improve the system.</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1100776" y="925972"/>
            <a:ext cx="518091" cy="646331"/>
          </a:xfrm>
          <a:prstGeom prst="rect">
            <a:avLst/>
          </a:prstGeom>
        </p:spPr>
        <p:txBody>
          <a:bodyPr wrap="none">
            <a:spAutoFit/>
          </a:bodyPr>
          <a:lstStyle/>
          <a:p>
            <a:r>
              <a:rPr lang="en-US" altLang="zh-CN" sz="3600"/>
              <a:t>D</a:t>
            </a:r>
            <a:endParaRPr lang="zh-CN" altLang="en-US"/>
          </a:p>
        </p:txBody>
      </p:sp>
    </p:spTree>
    <p:extLst>
      <p:ext uri="{BB962C8B-B14F-4D97-AF65-F5344CB8AC3E}">
        <p14:creationId xmlns:p14="http://schemas.microsoft.com/office/powerpoint/2010/main" val="30255504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4247317"/>
          </a:xfrm>
        </p:spPr>
        <p:txBody>
          <a:bodyPr/>
          <a:lstStyle/>
          <a:p>
            <a:pPr hangingPunct="0">
              <a:spcAft>
                <a:spcPts val="0"/>
              </a:spcAft>
            </a:pP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细节理解题。根据第四段中的</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“Working around the clock, they finally improved the system, allowing it to handle over 1.4 billion daily visits and doubling its daily ticket sales capacity</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可知，面对</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2012</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年春运系统崩溃，单杏花带领团队日夜奋战改进系统。故选</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405320724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5078313"/>
          </a:xfrm>
        </p:spPr>
        <p:txBody>
          <a:bodyPr/>
          <a:lstStyle/>
          <a:p>
            <a:pPr hangingPunct="0">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Why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did Shan and her team make a new system in 2017</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To make ticket gates safer.</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 To make entering the station faster.</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To make facial recognition 100</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correct.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 To make ticket gates look more modern.</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2" name="矩形 1"/>
          <p:cNvSpPr/>
          <p:nvPr/>
        </p:nvSpPr>
        <p:spPr>
          <a:xfrm>
            <a:off x="1118028" y="931598"/>
            <a:ext cx="492443" cy="646331"/>
          </a:xfrm>
          <a:prstGeom prst="rect">
            <a:avLst/>
          </a:prstGeom>
        </p:spPr>
        <p:txBody>
          <a:bodyPr wrap="none">
            <a:spAutoFit/>
          </a:bodyPr>
          <a:lstStyle/>
          <a:p>
            <a:r>
              <a:rPr lang="en-US" altLang="zh-CN" sz="3600"/>
              <a:t>B</a:t>
            </a:r>
            <a:endParaRPr lang="zh-CN" altLang="en-US"/>
          </a:p>
        </p:txBody>
      </p:sp>
    </p:spTree>
    <p:extLst>
      <p:ext uri="{BB962C8B-B14F-4D97-AF65-F5344CB8AC3E}">
        <p14:creationId xmlns:p14="http://schemas.microsoft.com/office/powerpoint/2010/main" val="20049230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3416320"/>
          </a:xfrm>
        </p:spPr>
        <p:txBody>
          <a:bodyPr/>
          <a:lstStyle/>
          <a:p>
            <a:pPr hangingPunct="0">
              <a:spcAft>
                <a:spcPts val="0"/>
              </a:spcAft>
            </a:pP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细节理解题。根据第五段中的</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“With it, passengers can pass through the ticket gate in about 1.5 seconds</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2017</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年，单杏花带领团队开发新面部识别系统，旨在让进站速度更快。故选</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63353155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5219891"/>
          </a:xfrm>
        </p:spPr>
        <p:txBody>
          <a:bodyPr/>
          <a:lstStyle/>
          <a:p>
            <a:pPr hangingPunct="0">
              <a:lnSpc>
                <a:spcPct val="140000"/>
              </a:lnSpc>
              <a:spcAft>
                <a:spcPts val="0"/>
              </a:spcAft>
            </a:pPr>
            <a:r>
              <a:rPr lang="zh-CN" altLang="zh-CN" sz="3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3400">
                <a:solidFill>
                  <a:srgbClr val="00B0F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sz="340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3400" smtClean="0">
                <a:solidFill>
                  <a:srgbClr val="00B0F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3400" smtClean="0">
                <a:solidFill>
                  <a:srgbClr val="00B0F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3400" spc="-16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 </a:t>
            </a:r>
            <a:r>
              <a:rPr lang="en-US" altLang="zh-CN" sz="3400" spc="-16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is the main purpose </a:t>
            </a:r>
            <a:r>
              <a:rPr lang="en-US" altLang="zh-CN" sz="3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 the passage</a:t>
            </a:r>
            <a:r>
              <a:rPr lang="zh-CN" altLang="zh-CN" sz="3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p>
          <a:p>
            <a:pPr hangingPunct="0">
              <a:lnSpc>
                <a:spcPct val="140000"/>
              </a:lnSpc>
              <a:spcAft>
                <a:spcPts val="0"/>
              </a:spcAft>
            </a:pPr>
            <a:r>
              <a:rPr lang="en-US" altLang="zh-CN" sz="3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To show the importance of technology in life.</a:t>
            </a:r>
            <a:endParaRPr lang="zh-CN" altLang="zh-CN" sz="34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pPr>
            <a:r>
              <a:rPr lang="en-US" altLang="zh-CN" sz="3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 To explain the problems faced by the 12306 platform.</a:t>
            </a:r>
            <a:endParaRPr lang="zh-CN" altLang="zh-CN" sz="34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pPr>
            <a:r>
              <a:rPr lang="en-US" altLang="zh-CN" sz="3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To advise people to use the 12306 platform to book tickets.</a:t>
            </a:r>
            <a:endParaRPr lang="zh-CN" altLang="zh-CN" sz="34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pPr>
            <a:r>
              <a:rPr lang="en-US" altLang="zh-CN" sz="3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 To introduce Shan’s role in the development of the 12306 platform.</a:t>
            </a:r>
            <a:endParaRPr lang="zh-CN" altLang="zh-CN" sz="3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2" name="图片 1"/>
          <p:cNvPicPr>
            <a:picLocks noChangeAspect="1"/>
          </p:cNvPicPr>
          <p:nvPr/>
        </p:nvPicPr>
        <p:blipFill>
          <a:blip r:embed="rId2"/>
          <a:stretch>
            <a:fillRect/>
          </a:stretch>
        </p:blipFill>
        <p:spPr>
          <a:xfrm>
            <a:off x="2515059" y="921252"/>
            <a:ext cx="5147072" cy="512446"/>
          </a:xfrm>
          <a:prstGeom prst="rect">
            <a:avLst/>
          </a:prstGeom>
        </p:spPr>
      </p:pic>
      <p:sp>
        <p:nvSpPr>
          <p:cNvPr id="4" name="矩形 3"/>
          <p:cNvSpPr/>
          <p:nvPr/>
        </p:nvSpPr>
        <p:spPr>
          <a:xfrm>
            <a:off x="1054646" y="854309"/>
            <a:ext cx="518091" cy="646331"/>
          </a:xfrm>
          <a:prstGeom prst="rect">
            <a:avLst/>
          </a:prstGeom>
        </p:spPr>
        <p:txBody>
          <a:bodyPr wrap="none">
            <a:spAutoFit/>
          </a:bodyPr>
          <a:lstStyle/>
          <a:p>
            <a:r>
              <a:rPr lang="en-US" altLang="zh-CN" sz="3600"/>
              <a:t>D</a:t>
            </a:r>
            <a:endParaRPr lang="zh-CN" altLang="en-US"/>
          </a:p>
        </p:txBody>
      </p:sp>
    </p:spTree>
    <p:extLst>
      <p:ext uri="{BB962C8B-B14F-4D97-AF65-F5344CB8AC3E}">
        <p14:creationId xmlns:p14="http://schemas.microsoft.com/office/powerpoint/2010/main" val="36076339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4973156"/>
          </a:xfrm>
        </p:spPr>
        <p:txBody>
          <a:bodyPr/>
          <a:lstStyle/>
          <a:p>
            <a:pPr hangingPunct="0">
              <a:spcAft>
                <a:spcPts val="0"/>
              </a:spcAft>
            </a:pP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细节理解题。根据首段中的</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“What brought about these changes</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And who played an important role in them</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 Let’s read on and find out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以及全文以单杏花为主线展开的</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12306</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技术攻关、改革创新的经历可知，文章的目的是介绍单杏花在</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12306</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平台发展中的重要作用。故选</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15569164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5078313"/>
          </a:xfrm>
        </p:spPr>
        <p:txBody>
          <a:bodyPr/>
          <a:lstStyle/>
          <a:p>
            <a:pPr hangingPunct="0">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mtClean="0">
                <a:solidFill>
                  <a:srgbClr val="00B0F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B0F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Where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can we most probably read this passage</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In a newspaper.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 In a storybook.</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On a travel website.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 In a computer magazine.</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2" name="图片 1"/>
          <p:cNvPicPr>
            <a:picLocks noChangeAspect="1"/>
          </p:cNvPicPr>
          <p:nvPr/>
        </p:nvPicPr>
        <p:blipFill>
          <a:blip r:embed="rId2"/>
          <a:stretch>
            <a:fillRect/>
          </a:stretch>
        </p:blipFill>
        <p:spPr>
          <a:xfrm>
            <a:off x="2865356" y="986124"/>
            <a:ext cx="4831278" cy="553416"/>
          </a:xfrm>
          <a:prstGeom prst="rect">
            <a:avLst/>
          </a:prstGeom>
        </p:spPr>
      </p:pic>
      <p:sp>
        <p:nvSpPr>
          <p:cNvPr id="4" name="矩形 3"/>
          <p:cNvSpPr/>
          <p:nvPr/>
        </p:nvSpPr>
        <p:spPr>
          <a:xfrm>
            <a:off x="1095014" y="910461"/>
            <a:ext cx="518091" cy="646331"/>
          </a:xfrm>
          <a:prstGeom prst="rect">
            <a:avLst/>
          </a:prstGeom>
        </p:spPr>
        <p:txBody>
          <a:bodyPr wrap="none">
            <a:spAutoFit/>
          </a:bodyPr>
          <a:lstStyle/>
          <a:p>
            <a:r>
              <a:rPr lang="en-US" altLang="zh-CN" sz="3600"/>
              <a:t>A</a:t>
            </a:r>
            <a:endParaRPr lang="zh-CN" altLang="en-US"/>
          </a:p>
        </p:txBody>
      </p:sp>
    </p:spTree>
    <p:extLst>
      <p:ext uri="{BB962C8B-B14F-4D97-AF65-F5344CB8AC3E}">
        <p14:creationId xmlns:p14="http://schemas.microsoft.com/office/powerpoint/2010/main" val="3362793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2480166"/>
          </a:xfrm>
        </p:spPr>
        <p:txBody>
          <a:bodyPr/>
          <a:lstStyle/>
          <a:p>
            <a:pPr hangingPunct="0">
              <a:spcAft>
                <a:spcPts val="0"/>
              </a:spcAft>
            </a:pP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推理判断题。文章以新闻报道的客观视角介绍人物事迹与技术成就，语言简洁、信息权威，符合报纸上的新闻特征。故选</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55183018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p:cNvPicPr>
            <a:picLocks noChangeAspect="1"/>
          </p:cNvPicPr>
          <p:nvPr/>
        </p:nvPicPr>
        <p:blipFill>
          <a:blip r:embed="rId2"/>
          <a:stretch>
            <a:fillRect/>
          </a:stretch>
        </p:blipFill>
        <p:spPr>
          <a:xfrm>
            <a:off x="360854" y="900093"/>
            <a:ext cx="11485848" cy="5383347"/>
          </a:xfrm>
          <a:prstGeom prst="rect">
            <a:avLst/>
          </a:prstGeom>
        </p:spPr>
      </p:pic>
      <p:pic>
        <p:nvPicPr>
          <p:cNvPr id="10" name="译文.eps" descr="id:2147487336;FounderCES"/>
          <p:cNvPicPr/>
          <p:nvPr/>
        </p:nvPicPr>
        <p:blipFill>
          <a:blip r:embed="rId3"/>
          <a:stretch>
            <a:fillRect/>
          </a:stretch>
        </p:blipFill>
        <p:spPr>
          <a:xfrm>
            <a:off x="550590" y="3974421"/>
            <a:ext cx="1224136" cy="378439"/>
          </a:xfrm>
          <a:prstGeom prst="rect">
            <a:avLst/>
          </a:prstGeom>
        </p:spPr>
      </p:pic>
      <p:pic>
        <p:nvPicPr>
          <p:cNvPr id="11" name="分析.eps" descr="id:2147487343;FounderCES"/>
          <p:cNvPicPr/>
          <p:nvPr/>
        </p:nvPicPr>
        <p:blipFill>
          <a:blip r:embed="rId4"/>
          <a:stretch>
            <a:fillRect/>
          </a:stretch>
        </p:blipFill>
        <p:spPr>
          <a:xfrm>
            <a:off x="498522" y="5617500"/>
            <a:ext cx="1250325" cy="386536"/>
          </a:xfrm>
          <a:prstGeom prst="rect">
            <a:avLst/>
          </a:prstGeom>
        </p:spPr>
      </p:pic>
      <p:pic>
        <p:nvPicPr>
          <p:cNvPr id="12" name="图片 11"/>
          <p:cNvPicPr>
            <a:picLocks noChangeAspect="1"/>
          </p:cNvPicPr>
          <p:nvPr/>
        </p:nvPicPr>
        <p:blipFill>
          <a:blip r:embed="rId5"/>
          <a:stretch>
            <a:fillRect/>
          </a:stretch>
        </p:blipFill>
        <p:spPr>
          <a:xfrm>
            <a:off x="364633" y="826412"/>
            <a:ext cx="2850254" cy="553993"/>
          </a:xfrm>
          <a:prstGeom prst="rect">
            <a:avLst/>
          </a:prstGeom>
        </p:spPr>
      </p:pic>
      <p:sp>
        <p:nvSpPr>
          <p:cNvPr id="2" name="内容占位符 1"/>
          <p:cNvSpPr>
            <a:spLocks noGrp="1"/>
          </p:cNvSpPr>
          <p:nvPr>
            <p:ph idx="1"/>
          </p:nvPr>
        </p:nvSpPr>
        <p:spPr>
          <a:xfrm>
            <a:off x="360854" y="1205128"/>
            <a:ext cx="11485848" cy="5078313"/>
          </a:xfrm>
        </p:spPr>
        <p:txBody>
          <a:bodyPr/>
          <a:lstStyle/>
          <a:p>
            <a:pPr hangingPunct="0">
              <a:spcAft>
                <a:spcPts val="0"/>
              </a:spcAft>
            </a:pPr>
            <a:r>
              <a:rPr lang="en-US" altLang="zh-CN">
                <a:latin typeface="Times New Roman" panose="02020603050405020304" pitchFamily="18" charset="0"/>
                <a:ea typeface="宋体" panose="02010600030101010101" pitchFamily="2" charset="-122"/>
                <a:cs typeface="Times New Roman" panose="02020603050405020304" pitchFamily="18" charset="0"/>
              </a:rPr>
              <a:t>When the system was first launched in 2011</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en-US" altLang="zh-CN">
                <a:latin typeface="Times New Roman" panose="02020603050405020304" pitchFamily="18" charset="0"/>
                <a:ea typeface="宋体" panose="02010600030101010101" pitchFamily="2" charset="-122"/>
                <a:cs typeface="Times New Roman" panose="02020603050405020304" pitchFamily="18" charset="0"/>
              </a:rPr>
              <a:t> it faced its biggest challenge during the 2012 Spring Festival travel rush</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楷体" panose="02010609060101010101" pitchFamily="49" charset="-122"/>
                <a:cs typeface="Times New Roman" panose="02020603050405020304" pitchFamily="18" charset="0"/>
              </a:rPr>
              <a:t>春运</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en-US" altLang="zh-CN">
                <a:latin typeface="Times New Roman" panose="02020603050405020304" pitchFamily="18" charset="0"/>
                <a:ea typeface="宋体" panose="02010600030101010101" pitchFamily="2" charset="-122"/>
                <a:cs typeface="Times New Roman" panose="02020603050405020304" pitchFamily="18" charset="0"/>
              </a:rPr>
              <a:t>.</a:t>
            </a:r>
            <a:r>
              <a:rPr lang="en-US" altLang="zh-CN">
                <a:latin typeface="Times New Roman" panose="02020603050405020304" pitchFamily="18" charset="0"/>
                <a:ea typeface="楷体" panose="02010609060101010101" pitchFamily="49" charset="-122"/>
                <a:cs typeface="Times New Roman" panose="02020603050405020304" pitchFamily="18" charset="0"/>
              </a:rPr>
              <a:t> </a:t>
            </a:r>
            <a:endParaRPr lang="zh-CN" altLang="zh-CN" sz="9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smtClean="0">
                <a:latin typeface="Times New Roman" panose="02020603050405020304" pitchFamily="18" charset="0"/>
                <a:ea typeface="楷体" panose="02010609060101010101" pitchFamily="49" charset="-122"/>
                <a:cs typeface="Times New Roman" panose="02020603050405020304" pitchFamily="18" charset="0"/>
              </a:rPr>
              <a:t>             </a:t>
            </a:r>
            <a:r>
              <a:rPr lang="zh-CN" altLang="zh-CN" smtClean="0">
                <a:latin typeface="Times New Roman" panose="02020603050405020304" pitchFamily="18" charset="0"/>
                <a:ea typeface="楷体" panose="02010609060101010101" pitchFamily="49" charset="-122"/>
                <a:cs typeface="Times New Roman" panose="02020603050405020304" pitchFamily="18" charset="0"/>
              </a:rPr>
              <a:t>当</a:t>
            </a:r>
            <a:r>
              <a:rPr lang="zh-CN" altLang="zh-CN">
                <a:latin typeface="Times New Roman" panose="02020603050405020304" pitchFamily="18" charset="0"/>
                <a:ea typeface="楷体" panose="02010609060101010101" pitchFamily="49" charset="-122"/>
                <a:cs typeface="Times New Roman" panose="02020603050405020304" pitchFamily="18" charset="0"/>
              </a:rPr>
              <a:t>该系统于</a:t>
            </a:r>
            <a:r>
              <a:rPr lang="en-US" altLang="zh-CN">
                <a:latin typeface="Times New Roman" panose="02020603050405020304" pitchFamily="18" charset="0"/>
                <a:ea typeface="宋体" panose="02010600030101010101" pitchFamily="2" charset="-122"/>
                <a:cs typeface="Times New Roman" panose="02020603050405020304" pitchFamily="18" charset="0"/>
              </a:rPr>
              <a:t>2011</a:t>
            </a:r>
            <a:r>
              <a:rPr lang="zh-CN" altLang="zh-CN">
                <a:latin typeface="Times New Roman" panose="02020603050405020304" pitchFamily="18" charset="0"/>
                <a:ea typeface="楷体" panose="02010609060101010101" pitchFamily="49" charset="-122"/>
                <a:cs typeface="Times New Roman" panose="02020603050405020304" pitchFamily="18" charset="0"/>
              </a:rPr>
              <a:t>年首次推出时</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楷体" panose="02010609060101010101" pitchFamily="49" charset="-122"/>
                <a:cs typeface="Times New Roman" panose="02020603050405020304" pitchFamily="18" charset="0"/>
              </a:rPr>
              <a:t>它在</a:t>
            </a:r>
            <a:r>
              <a:rPr lang="en-US" altLang="zh-CN">
                <a:latin typeface="Times New Roman" panose="02020603050405020304" pitchFamily="18" charset="0"/>
                <a:ea typeface="宋体" panose="02010600030101010101" pitchFamily="2" charset="-122"/>
                <a:cs typeface="Times New Roman" panose="02020603050405020304" pitchFamily="18" charset="0"/>
              </a:rPr>
              <a:t>2012</a:t>
            </a:r>
            <a:r>
              <a:rPr lang="zh-CN" altLang="zh-CN">
                <a:latin typeface="Times New Roman" panose="02020603050405020304" pitchFamily="18" charset="0"/>
                <a:ea typeface="楷体" panose="02010609060101010101" pitchFamily="49" charset="-122"/>
                <a:cs typeface="Times New Roman" panose="02020603050405020304" pitchFamily="18" charset="0"/>
              </a:rPr>
              <a:t>年春运期间面临着最大的挑战。</a:t>
            </a:r>
            <a:endParaRPr lang="zh-CN" altLang="zh-CN" sz="9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smtClean="0">
                <a:latin typeface="Times New Roman" panose="02020603050405020304" pitchFamily="18" charset="0"/>
                <a:ea typeface="宋体" panose="02010600030101010101" pitchFamily="2" charset="-122"/>
                <a:cs typeface="Times New Roman" panose="02020603050405020304" pitchFamily="18" charset="0"/>
              </a:rPr>
              <a:t>             </a:t>
            </a:r>
            <a:r>
              <a:rPr lang="zh-CN" altLang="zh-CN" smtClean="0">
                <a:latin typeface="Times New Roman" panose="02020603050405020304" pitchFamily="18" charset="0"/>
                <a:ea typeface="宋体" panose="02010600030101010101" pitchFamily="2" charset="-122"/>
                <a:cs typeface="Times New Roman" panose="02020603050405020304" pitchFamily="18" charset="0"/>
              </a:rPr>
              <a:t>本</a:t>
            </a:r>
            <a:r>
              <a:rPr lang="zh-CN" altLang="zh-CN">
                <a:latin typeface="Times New Roman" panose="02020603050405020304" pitchFamily="18" charset="0"/>
                <a:ea typeface="宋体" panose="02010600030101010101" pitchFamily="2" charset="-122"/>
                <a:cs typeface="Times New Roman" panose="02020603050405020304" pitchFamily="18" charset="0"/>
              </a:rPr>
              <a:t>句是一个由</a:t>
            </a:r>
            <a:r>
              <a:rPr lang="en-US" altLang="zh-CN">
                <a:latin typeface="Times New Roman" panose="02020603050405020304" pitchFamily="18" charset="0"/>
                <a:ea typeface="宋体" panose="02010600030101010101" pitchFamily="2" charset="-122"/>
                <a:cs typeface="Times New Roman" panose="02020603050405020304" pitchFamily="18" charset="0"/>
              </a:rPr>
              <a:t>when</a:t>
            </a:r>
            <a:r>
              <a:rPr lang="zh-CN" altLang="zh-CN">
                <a:latin typeface="Times New Roman" panose="02020603050405020304" pitchFamily="18" charset="0"/>
                <a:ea typeface="宋体" panose="02010600030101010101" pitchFamily="2" charset="-122"/>
                <a:cs typeface="Times New Roman" panose="02020603050405020304" pitchFamily="18" charset="0"/>
              </a:rPr>
              <a:t>引导的时间状语从句</a:t>
            </a:r>
            <a:r>
              <a:rPr lang="zh-CN" altLang="zh-CN" smtClean="0">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58609088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a:clrChange>
              <a:clrFrom>
                <a:srgbClr val="FFFFFF"/>
              </a:clrFrom>
              <a:clrTo>
                <a:srgbClr val="FFFFFF">
                  <a:alpha val="0"/>
                </a:srgbClr>
              </a:clrTo>
            </a:clrChange>
          </a:blip>
          <a:stretch>
            <a:fillRect/>
          </a:stretch>
        </p:blipFill>
        <p:spPr>
          <a:xfrm>
            <a:off x="406574" y="738826"/>
            <a:ext cx="11305256" cy="1458375"/>
          </a:xfrm>
          <a:prstGeom prst="rect">
            <a:avLst/>
          </a:prstGeom>
        </p:spPr>
      </p:pic>
      <p:pic>
        <p:nvPicPr>
          <p:cNvPr id="8" name="图片 7"/>
          <p:cNvPicPr>
            <a:picLocks noChangeAspect="1"/>
          </p:cNvPicPr>
          <p:nvPr/>
        </p:nvPicPr>
        <p:blipFill>
          <a:blip r:embed="rId3"/>
          <a:stretch>
            <a:fillRect/>
          </a:stretch>
        </p:blipFill>
        <p:spPr>
          <a:xfrm>
            <a:off x="550590" y="2411363"/>
            <a:ext cx="3024336" cy="790377"/>
          </a:xfrm>
          <a:prstGeom prst="rect">
            <a:avLst/>
          </a:prstGeom>
        </p:spPr>
      </p:pic>
      <p:sp>
        <p:nvSpPr>
          <p:cNvPr id="9" name="内容占位符 1"/>
          <p:cNvSpPr>
            <a:spLocks noGrp="1"/>
          </p:cNvSpPr>
          <p:nvPr>
            <p:ph idx="1"/>
          </p:nvPr>
        </p:nvSpPr>
        <p:spPr>
          <a:xfrm>
            <a:off x="360854" y="2355895"/>
            <a:ext cx="11485848" cy="1649169"/>
          </a:xfrm>
        </p:spPr>
        <p:txBody>
          <a:bodyPr/>
          <a:lstStyle/>
          <a:p>
            <a:pPr algn="l" hangingPunct="0">
              <a:spcAft>
                <a:spcPts val="0"/>
              </a:spcAft>
            </a:pPr>
            <a:r>
              <a:rPr lang="en-US" altLang="zh-CN" smtClean="0">
                <a:latin typeface="Times New Roman" panose="02020603050405020304" pitchFamily="18" charset="0"/>
                <a:ea typeface="楷体" panose="02010609060101010101" pitchFamily="49" charset="-122"/>
                <a:cs typeface="Times New Roman" panose="02020603050405020304" pitchFamily="18" charset="0"/>
              </a:rPr>
              <a:t>                            </a:t>
            </a:r>
            <a:r>
              <a:rPr lang="zh-CN" altLang="zh-CN" spc="-100" smtClean="0">
                <a:latin typeface="Times New Roman" panose="02020603050405020304" pitchFamily="18" charset="0"/>
                <a:ea typeface="楷体" panose="02010609060101010101" pitchFamily="49" charset="-122"/>
                <a:cs typeface="Times New Roman" panose="02020603050405020304" pitchFamily="18" charset="0"/>
              </a:rPr>
              <a:t>本文</a:t>
            </a:r>
            <a:r>
              <a:rPr lang="zh-CN" altLang="zh-CN" spc="-100">
                <a:latin typeface="Times New Roman" panose="02020603050405020304" pitchFamily="18" charset="0"/>
                <a:ea typeface="楷体" panose="02010609060101010101" pitchFamily="49" charset="-122"/>
                <a:cs typeface="Times New Roman" panose="02020603050405020304" pitchFamily="18" charset="0"/>
              </a:rPr>
              <a:t>介绍了中国铁路科学研究院首席研究员单杏花及其团队在</a:t>
            </a:r>
            <a:r>
              <a:rPr lang="en-US" altLang="zh-CN" spc="-100">
                <a:latin typeface="Times New Roman" panose="02020603050405020304" pitchFamily="18" charset="0"/>
                <a:ea typeface="宋体" panose="02010600030101010101" pitchFamily="2" charset="-122"/>
                <a:cs typeface="Times New Roman" panose="02020603050405020304" pitchFamily="18" charset="0"/>
              </a:rPr>
              <a:t>12306</a:t>
            </a:r>
            <a:r>
              <a:rPr lang="zh-CN" altLang="zh-CN" spc="-100">
                <a:latin typeface="Times New Roman" panose="02020603050405020304" pitchFamily="18" charset="0"/>
                <a:ea typeface="楷体" panose="02010609060101010101" pitchFamily="49" charset="-122"/>
                <a:cs typeface="Times New Roman" panose="02020603050405020304" pitchFamily="18" charset="0"/>
              </a:rPr>
              <a:t>售票系统发展中的</a:t>
            </a:r>
            <a:r>
              <a:rPr lang="zh-CN" altLang="zh-CN" spc="-100" smtClean="0">
                <a:latin typeface="Times New Roman" panose="02020603050405020304" pitchFamily="18" charset="0"/>
                <a:ea typeface="楷体" panose="02010609060101010101" pitchFamily="49" charset="-122"/>
                <a:cs typeface="Times New Roman" panose="02020603050405020304" pitchFamily="18" charset="0"/>
              </a:rPr>
              <a:t>重要</a:t>
            </a:r>
            <a:r>
              <a:rPr lang="zh-CN" altLang="en-US" spc="-100" smtClean="0">
                <a:latin typeface="Times New Roman" panose="02020603050405020304" pitchFamily="18" charset="0"/>
                <a:ea typeface="楷体" panose="02010609060101010101" pitchFamily="49" charset="-122"/>
                <a:cs typeface="Times New Roman" panose="02020603050405020304" pitchFamily="18" charset="0"/>
              </a:rPr>
              <a:t>作</a:t>
            </a:r>
            <a:r>
              <a:rPr lang="zh-CN" altLang="zh-CN" spc="-100" smtClean="0">
                <a:latin typeface="Times New Roman" panose="02020603050405020304" pitchFamily="18" charset="0"/>
                <a:ea typeface="楷体" panose="02010609060101010101" pitchFamily="49" charset="-122"/>
                <a:cs typeface="Times New Roman" panose="02020603050405020304" pitchFamily="18" charset="0"/>
              </a:rPr>
              <a:t>用。</a:t>
            </a:r>
            <a:endParaRPr lang="zh-CN" altLang="zh-CN" sz="900" spc="-100">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82724369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5909310"/>
          </a:xfrm>
        </p:spPr>
        <p:txBody>
          <a:bodyPr/>
          <a:lstStyle/>
          <a:p>
            <a:pPr indent="715963"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 you know that before 2011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people in China had to stand in long lines at train stations to buy tickets</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Sometimes, tickets would be sold out while people were still waiting. But now, people can easily book tickets on their phones and take the train using just their ID cards. What brought about these changes</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And who played an important role in them</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Let’s read on and find out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89044806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4978735"/>
          </a:xfrm>
        </p:spPr>
        <p:txBody>
          <a:bodyPr/>
          <a:lstStyle/>
          <a:p>
            <a:pPr indent="715963"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As the world’s largest real-time ticketing platform, 12306 serves over </a:t>
            </a:r>
            <a:r>
              <a:rPr lang="en-US"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700</a:t>
            </a:r>
            <a:r>
              <a:rPr lang="en-US"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million</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users and handles more than </a:t>
            </a:r>
            <a:r>
              <a:rPr lang="en-US"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50</a:t>
            </a:r>
            <a:r>
              <a:rPr lang="en-US"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billion</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daily visits at the busiest time. The “super brain” behind this platform is Shan Xinghua, the chief</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首席的</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researcher at the China Academy of Railway Sciences Corporation.</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02013438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3316742"/>
          </a:xfrm>
        </p:spPr>
        <p:txBody>
          <a:bodyPr/>
          <a:lstStyle/>
          <a:p>
            <a:pPr indent="715963"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Shan began her career in 1996 when she joined a new team with the task of creating a national ticketing system. Over the years, she has led the system through several key milestones.</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67538069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5871479"/>
          </a:xfrm>
        </p:spPr>
        <p:txBody>
          <a:bodyPr/>
          <a:lstStyle/>
          <a:p>
            <a:pPr indent="715963" hangingPunct="0">
              <a:lnSpc>
                <a:spcPct val="140000"/>
              </a:lnSpc>
              <a:spcAft>
                <a:spcPts val="0"/>
              </a:spcAft>
            </a:pPr>
            <a:r>
              <a:rPr lang="en-US" altLang="zh-CN" sz="3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When the system was first launched in 2011</a:t>
            </a:r>
            <a:r>
              <a:rPr lang="zh-CN" altLang="zh-CN" sz="3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3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it faced its biggest challenge during the 2012 Spring Festival travel rush</a:t>
            </a:r>
            <a:r>
              <a:rPr lang="zh-CN" altLang="zh-CN" sz="3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34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春运</a:t>
            </a:r>
            <a:r>
              <a:rPr lang="zh-CN" altLang="zh-CN" sz="3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3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It broke down several times because of the heavy visits. Faced with this challenge, Shan told her team, “We must find a way, no matter how difficult it is.” Working around the clock, they finally improved the system, allowing it to handle over 1.4 billion daily visits and doubling its daily ticket sales capacity.</a:t>
            </a:r>
            <a:endParaRPr lang="zh-CN" altLang="zh-CN" sz="3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15221261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5138971"/>
          </a:xfrm>
        </p:spPr>
        <p:txBody>
          <a:bodyPr/>
          <a:lstStyle/>
          <a:p>
            <a:pPr indent="715963" hangingPunct="0">
              <a:lnSpc>
                <a:spcPct val="140000"/>
              </a:lnSpc>
              <a:spcAft>
                <a:spcPts val="0"/>
              </a:spcAft>
            </a:pPr>
            <a:r>
              <a:rPr lang="en-US" altLang="zh-CN" sz="3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 2017</a:t>
            </a:r>
            <a:r>
              <a:rPr lang="zh-CN" altLang="zh-CN" sz="3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3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Shan Xinghua and her team started the e-ticket reform</a:t>
            </a:r>
            <a:r>
              <a:rPr lang="zh-CN" altLang="zh-CN" sz="3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34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改革</a:t>
            </a:r>
            <a:r>
              <a:rPr lang="zh-CN" altLang="zh-CN" sz="3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3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in Hainan. Passengers could enter the station through facial scanning</a:t>
            </a:r>
            <a:r>
              <a:rPr lang="zh-CN" altLang="zh-CN" sz="3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34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面部扫描</a:t>
            </a:r>
            <a:r>
              <a:rPr lang="zh-CN" altLang="zh-CN" sz="3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3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Shan found the slow speed was the biggest problem with the facial recognition</a:t>
            </a:r>
            <a:r>
              <a:rPr lang="zh-CN" altLang="zh-CN" sz="3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34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识别</a:t>
            </a:r>
            <a:r>
              <a:rPr lang="zh-CN" altLang="zh-CN" sz="3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3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system. Then Shan and her team spent several months developing a new facial recognition system. With it, passengers can pass through the ticket gate in about 1.5 seconds.</a:t>
            </a:r>
            <a:endParaRPr lang="zh-CN" altLang="zh-CN" sz="3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49497768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4147739"/>
          </a:xfrm>
        </p:spPr>
        <p:txBody>
          <a:bodyPr/>
          <a:lstStyle/>
          <a:p>
            <a:pPr indent="715963"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Shan said, “Technology should serve society and improve people’s lives.” To make travel more convenient, Shan and her team always listen to passengers’ needs. They hope to improve their services and make more people satisfied.</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00975724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5078313"/>
          </a:xfrm>
        </p:spPr>
        <p:txBody>
          <a:bodyPr/>
          <a:lstStyle/>
          <a:p>
            <a:pPr hangingPunct="0">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 the underlined numbers in Para.2 show</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The 12306 platform saves time for users.</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 The 12306 platform covers a large user scale.</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The 12306 platform is a real-time platform.</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 The 12306 platform is the most modern one in the world.</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2" name="矩形 1"/>
          <p:cNvSpPr/>
          <p:nvPr/>
        </p:nvSpPr>
        <p:spPr>
          <a:xfrm>
            <a:off x="1218913" y="934598"/>
            <a:ext cx="492443" cy="646331"/>
          </a:xfrm>
          <a:prstGeom prst="rect">
            <a:avLst/>
          </a:prstGeom>
        </p:spPr>
        <p:txBody>
          <a:bodyPr wrap="none">
            <a:spAutoFit/>
          </a:bodyPr>
          <a:lstStyle/>
          <a:p>
            <a:r>
              <a:rPr lang="en-US" altLang="zh-CN" sz="3600"/>
              <a:t>B</a:t>
            </a:r>
            <a:endParaRPr lang="zh-CN" altLang="en-US"/>
          </a:p>
        </p:txBody>
      </p:sp>
    </p:spTree>
    <p:extLst>
      <p:ext uri="{BB962C8B-B14F-4D97-AF65-F5344CB8AC3E}">
        <p14:creationId xmlns:p14="http://schemas.microsoft.com/office/powerpoint/2010/main" val="25317453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B0F0"/>
          </a:solidFill>
          <a:prstDash val="dash"/>
          <a:miter lim="800000"/>
        </a:ln>
      </a:spPr>
      <a:bodyPr vert="horz" wrap="square" lIns="91440" tIns="45720" rIns="91440" bIns="45720" numCol="1" rtlCol="0" anchor="ctr" anchorCtr="0" compatLnSpc="1">
        <a:spAutoFit/>
      </a:bodyPr>
      <a:lstStyle>
        <a:defPPr algn="just">
          <a:spcAft>
            <a:spcPts val="0"/>
          </a:spcAft>
          <a:defRPr sz="2800" kern="10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833</TotalTime>
  <Words>777</Words>
  <Application>Microsoft Office PowerPoint</Application>
  <PresentationFormat>自定义</PresentationFormat>
  <Paragraphs>47</Paragraphs>
  <Slides>19</Slides>
  <Notes>0</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19</vt:i4>
      </vt:variant>
    </vt:vector>
  </HeadingPairs>
  <TitlesOfParts>
    <vt:vector size="27" baseType="lpstr">
      <vt:lpstr>黑体</vt:lpstr>
      <vt:lpstr>楷体</vt:lpstr>
      <vt:lpstr>宋体</vt:lpstr>
      <vt:lpstr>微软雅黑</vt:lpstr>
      <vt:lpstr>Arial</vt:lpstr>
      <vt:lpstr>Calibri</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微软用户</cp:lastModifiedBy>
  <cp:revision>784</cp:revision>
  <dcterms:created xsi:type="dcterms:W3CDTF">2020-11-06T05:24:00Z</dcterms:created>
  <dcterms:modified xsi:type="dcterms:W3CDTF">2025-09-13T09:51:42Z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2052-11.1.0.9021</vt:lpwstr>
  </property>
</Properties>
</file>